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0" r:id="rId5"/>
  </p:sldMasterIdLst>
  <p:notesMasterIdLst>
    <p:notesMasterId r:id="rId35"/>
  </p:notesMasterIdLst>
  <p:sldIdLst>
    <p:sldId id="2389" r:id="rId6"/>
    <p:sldId id="2390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09" r:id="rId15"/>
    <p:sldId id="544" r:id="rId16"/>
    <p:sldId id="536" r:id="rId17"/>
    <p:sldId id="533" r:id="rId18"/>
    <p:sldId id="542" r:id="rId19"/>
    <p:sldId id="545" r:id="rId20"/>
    <p:sldId id="546" r:id="rId21"/>
    <p:sldId id="538" r:id="rId22"/>
    <p:sldId id="537" r:id="rId23"/>
    <p:sldId id="539" r:id="rId24"/>
    <p:sldId id="540" r:id="rId25"/>
    <p:sldId id="554" r:id="rId26"/>
    <p:sldId id="2391" r:id="rId27"/>
    <p:sldId id="2392" r:id="rId28"/>
    <p:sldId id="2393" r:id="rId29"/>
    <p:sldId id="555" r:id="rId30"/>
    <p:sldId id="358" r:id="rId31"/>
    <p:sldId id="344" r:id="rId32"/>
    <p:sldId id="876" r:id="rId33"/>
    <p:sldId id="9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y, Emily A" initials="CEA" lastIdx="4" clrIdx="0">
    <p:extLst>
      <p:ext uri="{19B8F6BF-5375-455C-9EA6-DF929625EA0E}">
        <p15:presenceInfo xmlns:p15="http://schemas.microsoft.com/office/powerpoint/2012/main" userId="S::emily.casey@cengage.com::b5820cc2-4c0e-4cec-95b0-93e02f0d048c" providerId="AD"/>
      </p:ext>
    </p:extLst>
  </p:cmAuthor>
  <p:cmAuthor id="2" name="Lizalde, Maria Jimena" initials="LMJ" lastIdx="1" clrIdx="1">
    <p:extLst>
      <p:ext uri="{19B8F6BF-5375-455C-9EA6-DF929625EA0E}">
        <p15:presenceInfo xmlns:p15="http://schemas.microsoft.com/office/powerpoint/2012/main" userId="S::mariajimena.lizalde@cengage.com::3ee89859-f025-4155-b997-0146be2d7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8BB"/>
    <a:srgbClr val="14466D"/>
    <a:srgbClr val="FECD00"/>
    <a:srgbClr val="E9418F"/>
    <a:srgbClr val="87DAFF"/>
    <a:srgbClr val="C2E4FE"/>
    <a:srgbClr val="364BC1"/>
    <a:srgbClr val="6FBBDB"/>
    <a:srgbClr val="DDAE82"/>
    <a:srgbClr val="5E8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1E920-02C7-44B5-9908-2EA04CBDF94A}" v="56" dt="2022-01-11T14:39:45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5" autoAdjust="0"/>
    <p:restoredTop sz="70501" autoAdjust="0"/>
  </p:normalViewPr>
  <p:slideViewPr>
    <p:cSldViewPr snapToGrid="0" snapToObjects="1">
      <p:cViewPr varScale="1">
        <p:scale>
          <a:sx n="101" d="100"/>
          <a:sy n="101" d="100"/>
        </p:scale>
        <p:origin x="224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BB5D-ACF6-F945-A07B-44F618374BCB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DEFB-A69A-AD4B-9168-491EF71F060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2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3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0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50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9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84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1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6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0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90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d-ID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33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1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2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1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2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AB42-92CE-7F4F-9128-F3FBE243EC36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ABC0F-55AB-1C40-825E-46823E024E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AB42-92CE-7F4F-9128-F3FBE243EC36}" type="datetimeFigureOut">
              <a:rPr lang="en-US" smtClean="0"/>
              <a:t>1/20/22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ABC0F-55AB-1C40-825E-46823E024E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51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F8664A-4337-4DDA-8CCF-1B8959EE0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087091" cy="6858000"/>
          </a:xfrm>
          <a:custGeom>
            <a:avLst/>
            <a:gdLst>
              <a:gd name="connsiteX0" fmla="*/ 0 w 4087091"/>
              <a:gd name="connsiteY0" fmla="*/ 0 h 6858000"/>
              <a:gd name="connsiteX1" fmla="*/ 4087091 w 4087091"/>
              <a:gd name="connsiteY1" fmla="*/ 0 h 6858000"/>
              <a:gd name="connsiteX2" fmla="*/ 4087091 w 4087091"/>
              <a:gd name="connsiteY2" fmla="*/ 6858000 h 6858000"/>
              <a:gd name="connsiteX3" fmla="*/ 0 w 4087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091" h="6858000">
                <a:moveTo>
                  <a:pt x="0" y="0"/>
                </a:moveTo>
                <a:lnTo>
                  <a:pt x="4087091" y="0"/>
                </a:lnTo>
                <a:lnTo>
                  <a:pt x="4087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F8664A-4337-4DDA-8CCF-1B8959EE0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087091"/>
              <a:gd name="connsiteY0" fmla="*/ 0 h 6858000"/>
              <a:gd name="connsiteX1" fmla="*/ 4087091 w 4087091"/>
              <a:gd name="connsiteY1" fmla="*/ 0 h 6858000"/>
              <a:gd name="connsiteX2" fmla="*/ 4087091 w 4087091"/>
              <a:gd name="connsiteY2" fmla="*/ 6858000 h 6858000"/>
              <a:gd name="connsiteX3" fmla="*/ 0 w 4087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091" h="6858000">
                <a:moveTo>
                  <a:pt x="0" y="0"/>
                </a:moveTo>
                <a:lnTo>
                  <a:pt x="4087091" y="0"/>
                </a:lnTo>
                <a:lnTo>
                  <a:pt x="4087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227131" y="1177290"/>
            <a:ext cx="2522553" cy="4480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8252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494865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DB00A-3DEB-AB49-8AA2-45A201C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4AE-316C-624D-BC2C-F4C3C3ACF50D}" type="datetimeFigureOut">
              <a:rPr lang="en-MX" smtClean="0"/>
              <a:t>1/20/22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EC16B-F577-6B4F-AEA4-0C8FC5AD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A2E0B-9F66-D24A-A681-BCFF6A39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FA5-9A52-5E4A-B22C-CCD58217758E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615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1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5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eltngl.com/?_ga=2.262880204.1953876866.1636060000-2084878471.163526360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upport.eltngl.com/?_ga=2.43702373.1953876866.1636060000-2084878471.1635263600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help.eltngl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13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microsoft.com/office/2007/relationships/hdphoto" Target="../media/hdphoto2.wdp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4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hyperlink" Target="https://latam.cengage.com/soporte-platafor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solicitudes.digitales@cengage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14A5F-CA01-7D44-BAEC-DF58EA43F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E4970-6D35-7642-ABF5-068AA142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43" y="680605"/>
            <a:ext cx="5735713" cy="5224249"/>
          </a:xfrm>
          <a:prstGeom prst="rect">
            <a:avLst/>
          </a:prstGeom>
          <a:effectLst>
            <a:outerShdw blurRad="394331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9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1335320" y="2201779"/>
            <a:ext cx="1765630" cy="1765630"/>
          </a:xfrm>
          <a:prstGeom prst="ellipse">
            <a:avLst/>
          </a:prstGeom>
          <a:solidFill>
            <a:srgbClr val="89E8B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20564" y="2201779"/>
            <a:ext cx="1765630" cy="1765630"/>
          </a:xfrm>
          <a:prstGeom prst="ellipse">
            <a:avLst/>
          </a:prstGeom>
          <a:solidFill>
            <a:srgbClr val="1446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05808" y="2201779"/>
            <a:ext cx="1765630" cy="1765630"/>
          </a:xfrm>
          <a:prstGeom prst="ellipse">
            <a:avLst/>
          </a:prstGeom>
          <a:solidFill>
            <a:srgbClr val="89E8B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91052" y="2201779"/>
            <a:ext cx="1765630" cy="1765630"/>
          </a:xfrm>
          <a:prstGeom prst="ellipse">
            <a:avLst/>
          </a:prstGeom>
          <a:solidFill>
            <a:srgbClr val="1446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5072" y="4198671"/>
            <a:ext cx="1730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CUSTOMER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SUCCEES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MANAGER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LATAM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79746" y="4201683"/>
            <a:ext cx="161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SUPPORT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SPECIALIST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55821" y="4198670"/>
            <a:ext cx="163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SUPPORT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 ANALYSTS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9386" y="4198803"/>
            <a:ext cx="24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GLOBAL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CUSTOMER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SUCCESS LEADER</a:t>
            </a:r>
          </a:p>
        </p:txBody>
      </p:sp>
      <p:grpSp>
        <p:nvGrpSpPr>
          <p:cNvPr id="27" name="Group 1036">
            <a:extLst>
              <a:ext uri="{FF2B5EF4-FFF2-40B4-BE49-F238E27FC236}">
                <a16:creationId xmlns:a16="http://schemas.microsoft.com/office/drawing/2014/main" id="{1D47B630-359D-406F-902C-8D37A2534D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2588" y="2702575"/>
            <a:ext cx="813821" cy="808867"/>
            <a:chOff x="9876" y="-1946"/>
            <a:chExt cx="822" cy="817"/>
          </a:xfrm>
          <a:solidFill>
            <a:schemeClr val="bg1"/>
          </a:solidFill>
        </p:grpSpPr>
        <p:sp>
          <p:nvSpPr>
            <p:cNvPr id="29" name="Freeform 1038">
              <a:extLst>
                <a:ext uri="{FF2B5EF4-FFF2-40B4-BE49-F238E27FC236}">
                  <a16:creationId xmlns:a16="http://schemas.microsoft.com/office/drawing/2014/main" id="{ACE32E0D-4347-4EF4-B497-B6F65EFD6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039">
              <a:extLst>
                <a:ext uri="{FF2B5EF4-FFF2-40B4-BE49-F238E27FC236}">
                  <a16:creationId xmlns:a16="http://schemas.microsoft.com/office/drawing/2014/main" id="{AA3A3BF7-B98B-4FB4-B8A8-1E6257FC1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040">
              <a:extLst>
                <a:ext uri="{FF2B5EF4-FFF2-40B4-BE49-F238E27FC236}">
                  <a16:creationId xmlns:a16="http://schemas.microsoft.com/office/drawing/2014/main" id="{6F91034A-B78B-4048-87CC-D717C144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041">
              <a:extLst>
                <a:ext uri="{FF2B5EF4-FFF2-40B4-BE49-F238E27FC236}">
                  <a16:creationId xmlns:a16="http://schemas.microsoft.com/office/drawing/2014/main" id="{464EC354-6DDF-41B9-9A0A-7F748BAC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042">
              <a:extLst>
                <a:ext uri="{FF2B5EF4-FFF2-40B4-BE49-F238E27FC236}">
                  <a16:creationId xmlns:a16="http://schemas.microsoft.com/office/drawing/2014/main" id="{2460ACC9-0AB2-4D86-A358-30A03A58F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043">
              <a:extLst>
                <a:ext uri="{FF2B5EF4-FFF2-40B4-BE49-F238E27FC236}">
                  <a16:creationId xmlns:a16="http://schemas.microsoft.com/office/drawing/2014/main" id="{9151A46A-3FCB-4746-94AC-0E1726533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F3AF8A8-2018-F64E-9BFA-D2FCAA97FDE2}"/>
              </a:ext>
            </a:extLst>
          </p:cNvPr>
          <p:cNvSpPr txBox="1"/>
          <p:nvPr/>
        </p:nvSpPr>
        <p:spPr>
          <a:xfrm>
            <a:off x="2886328" y="126927"/>
            <a:ext cx="5900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Tech Support</a:t>
            </a:r>
            <a:b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</a:b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¿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Quiénes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Somos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?</a:t>
            </a:r>
            <a:endParaRPr lang="en-US" sz="6000" b="1" dirty="0">
              <a:solidFill>
                <a:srgbClr val="F36B01"/>
              </a:solidFill>
              <a:latin typeface="Tw Cen MT" panose="020B0602020104020603" pitchFamily="34" charset="77"/>
              <a:ea typeface="Montserrat Semi" charset="0"/>
              <a:cs typeface="Montserrat Semi" charset="0"/>
            </a:endParaRPr>
          </a:p>
        </p:txBody>
      </p:sp>
      <p:pic>
        <p:nvPicPr>
          <p:cNvPr id="44" name="Picture 43" descr="Logo&#10;&#10;Description automatically generated with low confidence">
            <a:extLst>
              <a:ext uri="{FF2B5EF4-FFF2-40B4-BE49-F238E27FC236}">
                <a16:creationId xmlns:a16="http://schemas.microsoft.com/office/drawing/2014/main" id="{F924B422-F5A8-7E42-B665-F8EF3EEF26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pic>
        <p:nvPicPr>
          <p:cNvPr id="45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192C30D5-7438-425B-98EB-85F0F053A7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00" y="2352433"/>
            <a:ext cx="3182562" cy="1509150"/>
          </a:xfrm>
          <a:prstGeom prst="rect">
            <a:avLst/>
          </a:prstGeom>
        </p:spPr>
      </p:pic>
      <p:pic>
        <p:nvPicPr>
          <p:cNvPr id="47" name="Picture 9" descr="A screenshot of a television&#10;&#10;Description automatically generated">
            <a:extLst>
              <a:ext uri="{FF2B5EF4-FFF2-40B4-BE49-F238E27FC236}">
                <a16:creationId xmlns:a16="http://schemas.microsoft.com/office/drawing/2014/main" id="{708582E3-9C86-4D66-BD68-6EA88745AF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43" y="2192078"/>
            <a:ext cx="2339760" cy="1829860"/>
          </a:xfrm>
          <a:prstGeom prst="rect">
            <a:avLst/>
          </a:prstGeom>
        </p:spPr>
      </p:pic>
      <p:pic>
        <p:nvPicPr>
          <p:cNvPr id="4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3BB2982-4274-4A07-B692-774A22C8C3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162" y="2087278"/>
            <a:ext cx="2971814" cy="2143414"/>
          </a:xfrm>
          <a:prstGeom prst="rect">
            <a:avLst/>
          </a:prstGeom>
        </p:spPr>
      </p:pic>
      <p:pic>
        <p:nvPicPr>
          <p:cNvPr id="49" name="Picture 13" descr="A picture containing monitor, screen, video, computer&#10;&#10;Description automatically generated">
            <a:extLst>
              <a:ext uri="{FF2B5EF4-FFF2-40B4-BE49-F238E27FC236}">
                <a16:creationId xmlns:a16="http://schemas.microsoft.com/office/drawing/2014/main" id="{C04C53D5-ED4D-4045-BE9F-9BD13D285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302" y="2156504"/>
            <a:ext cx="2505854" cy="18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hacemos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600D3-936B-4AA3-9532-1AC2EB7B770C}"/>
              </a:ext>
            </a:extLst>
          </p:cNvPr>
          <p:cNvSpPr txBox="1"/>
          <p:nvPr/>
        </p:nvSpPr>
        <p:spPr>
          <a:xfrm>
            <a:off x="7987284" y="2718278"/>
            <a:ext cx="3956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Escalamiento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técnicas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de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CEB20-B12A-4BEA-8C6A-6F80BCF5731A}"/>
              </a:ext>
            </a:extLst>
          </p:cNvPr>
          <p:cNvSpPr txBox="1"/>
          <p:nvPr/>
        </p:nvSpPr>
        <p:spPr>
          <a:xfrm>
            <a:off x="7982719" y="4503110"/>
            <a:ext cx="3490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3200" b="1" i="0" u="none" strike="noStrike" baseline="30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3200" b="1" i="0" u="none" strike="noStrike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200" b="1" i="0" u="none" strike="noStrike" baseline="30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procesos</a:t>
            </a:r>
            <a:r>
              <a:rPr lang="en-US" sz="3200" b="1" i="0" u="none" strike="noStrike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i="0" u="none" strike="noStrike" baseline="30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integración</a:t>
            </a:r>
            <a:r>
              <a:rPr lang="en-US" sz="3200" b="1" i="0" u="none" strike="noStrike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LTI.</a:t>
            </a:r>
          </a:p>
          <a:p>
            <a:pPr marR="0" algn="l" rt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29F53-5EB6-4E1E-AC3E-F85E363DD55B}"/>
              </a:ext>
            </a:extLst>
          </p:cNvPr>
          <p:cNvSpPr txBox="1"/>
          <p:nvPr/>
        </p:nvSpPr>
        <p:spPr>
          <a:xfrm>
            <a:off x="210739" y="2242240"/>
            <a:ext cx="344321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asesoría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apoyo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técnico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externos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r" rt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4DD33-7763-413D-BE94-563F296F37BF}"/>
              </a:ext>
            </a:extLst>
          </p:cNvPr>
          <p:cNvSpPr txBox="1"/>
          <p:nvPr/>
        </p:nvSpPr>
        <p:spPr>
          <a:xfrm>
            <a:off x="303319" y="4503110"/>
            <a:ext cx="3482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de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r" rt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4071118" y="2000250"/>
            <a:ext cx="1739381" cy="1989012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D64FCB-8215-4D6E-AB25-5B419966AEFD}"/>
              </a:ext>
            </a:extLst>
          </p:cNvPr>
          <p:cNvSpPr/>
          <p:nvPr/>
        </p:nvSpPr>
        <p:spPr>
          <a:xfrm>
            <a:off x="5962899" y="2000317"/>
            <a:ext cx="1739381" cy="1989012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5FE94-B674-4495-BC09-EA2DCC1B0BD9}"/>
              </a:ext>
            </a:extLst>
          </p:cNvPr>
          <p:cNvSpPr/>
          <p:nvPr/>
        </p:nvSpPr>
        <p:spPr>
          <a:xfrm>
            <a:off x="4071118" y="4141662"/>
            <a:ext cx="1739381" cy="1989012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0F32D2-4480-4C50-A6FE-BB2BCDC2A05C}"/>
              </a:ext>
            </a:extLst>
          </p:cNvPr>
          <p:cNvSpPr/>
          <p:nvPr/>
        </p:nvSpPr>
        <p:spPr>
          <a:xfrm>
            <a:off x="5962788" y="4141662"/>
            <a:ext cx="1739381" cy="1989012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61188" y="1836165"/>
            <a:ext cx="2473857" cy="1546161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494" y="2216990"/>
            <a:ext cx="2709827" cy="1693642"/>
          </a:xfrm>
          <a:prstGeom prst="rect">
            <a:avLst/>
          </a:prstGeom>
        </p:spPr>
      </p:pic>
      <p:pic>
        <p:nvPicPr>
          <p:cNvPr id="44" name="Picture 4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0DD31B-EA7B-4D4F-9C5B-5FA78F5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57" y="4100344"/>
            <a:ext cx="2695701" cy="1945959"/>
          </a:xfrm>
          <a:prstGeom prst="rect">
            <a:avLst/>
          </a:prstGeom>
        </p:spPr>
      </p:pic>
      <p:pic>
        <p:nvPicPr>
          <p:cNvPr id="46" name="Picture 45" descr="A picture containing monitor, screenshot, screen, video&#10;&#10;Description automatically generated">
            <a:extLst>
              <a:ext uri="{FF2B5EF4-FFF2-40B4-BE49-F238E27FC236}">
                <a16:creationId xmlns:a16="http://schemas.microsoft.com/office/drawing/2014/main" id="{04C9FD96-AA47-4336-9C2D-D566C7A28A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425" y="4107362"/>
            <a:ext cx="2433040" cy="1756351"/>
          </a:xfrm>
          <a:prstGeom prst="rect">
            <a:avLst/>
          </a:prstGeom>
        </p:spPr>
      </p:pic>
      <p:pic>
        <p:nvPicPr>
          <p:cNvPr id="48" name="Picture 4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A3B858-CAC6-4C99-A8E9-FEC291A72C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917" y="1856828"/>
            <a:ext cx="3181237" cy="2296456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63B8A77A-21B0-4DC4-8136-34BF644F0A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Sitios de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Línea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</a:t>
            </a: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4071118" y="2000250"/>
            <a:ext cx="1739381" cy="1989012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5FE94-B674-4495-BC09-EA2DCC1B0BD9}"/>
              </a:ext>
            </a:extLst>
          </p:cNvPr>
          <p:cNvSpPr/>
          <p:nvPr/>
        </p:nvSpPr>
        <p:spPr>
          <a:xfrm>
            <a:off x="4071118" y="4141662"/>
            <a:ext cx="1739381" cy="1989012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61188" y="1836165"/>
            <a:ext cx="2473857" cy="1546161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734" y="2344834"/>
            <a:ext cx="2709827" cy="1693642"/>
          </a:xfrm>
          <a:prstGeom prst="rect">
            <a:avLst/>
          </a:prstGeom>
        </p:spPr>
      </p:pic>
      <p:pic>
        <p:nvPicPr>
          <p:cNvPr id="7" name="Imagen 6">
            <a:hlinkClick r:id="rId6"/>
            <a:extLst>
              <a:ext uri="{FF2B5EF4-FFF2-40B4-BE49-F238E27FC236}">
                <a16:creationId xmlns:a16="http://schemas.microsoft.com/office/drawing/2014/main" id="{C6EBC72B-15D3-42EA-9CEF-790C70E26A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1" t="30288" r="35640" b="52715"/>
          <a:stretch/>
        </p:blipFill>
        <p:spPr>
          <a:xfrm>
            <a:off x="267459" y="2757656"/>
            <a:ext cx="3365540" cy="1066369"/>
          </a:xfrm>
          <a:prstGeom prst="rect">
            <a:avLst/>
          </a:prstGeom>
        </p:spPr>
      </p:pic>
      <p:pic>
        <p:nvPicPr>
          <p:cNvPr id="13" name="Imagen 12">
            <a:hlinkClick r:id="rId8"/>
            <a:extLst>
              <a:ext uri="{FF2B5EF4-FFF2-40B4-BE49-F238E27FC236}">
                <a16:creationId xmlns:a16="http://schemas.microsoft.com/office/drawing/2014/main" id="{8788CC1C-FA92-44A9-AAA5-731722621F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049" t="31256" r="35758" b="51946"/>
          <a:stretch/>
        </p:blipFill>
        <p:spPr>
          <a:xfrm>
            <a:off x="229360" y="4616756"/>
            <a:ext cx="3403640" cy="10646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7802F1-B4E1-4B14-B592-513C9A12E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282" t="8313" r="23750" b="11960"/>
          <a:stretch/>
        </p:blipFill>
        <p:spPr>
          <a:xfrm>
            <a:off x="6286748" y="1836165"/>
            <a:ext cx="5479799" cy="4551359"/>
          </a:xfrm>
          <a:prstGeom prst="rect">
            <a:avLst/>
          </a:prstGeom>
        </p:spPr>
      </p:pic>
      <p:pic>
        <p:nvPicPr>
          <p:cNvPr id="28" name="Picture 4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31A697-13F5-46CC-B483-F29D01E027E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57" y="4100344"/>
            <a:ext cx="2695701" cy="1945959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12A5DAB6-CD97-42F7-A05C-1078705EB7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401D54-D69D-48E3-BC78-7BABF75FE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" t="15475" r="22797" b="35163"/>
          <a:stretch/>
        </p:blipFill>
        <p:spPr>
          <a:xfrm>
            <a:off x="719536" y="658367"/>
            <a:ext cx="10710464" cy="533129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62FE986-B764-420D-9571-46E299C2FAF7}"/>
              </a:ext>
            </a:extLst>
          </p:cNvPr>
          <p:cNvSpPr/>
          <p:nvPr/>
        </p:nvSpPr>
        <p:spPr>
          <a:xfrm>
            <a:off x="11298970" y="647180"/>
            <a:ext cx="264933" cy="5331293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AEDBD4-CEC4-4715-8C25-0FCCFD7A0EC4}"/>
              </a:ext>
            </a:extLst>
          </p:cNvPr>
          <p:cNvSpPr txBox="1"/>
          <p:nvPr/>
        </p:nvSpPr>
        <p:spPr>
          <a:xfrm>
            <a:off x="4011327" y="5585924"/>
            <a:ext cx="739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https://help.eltngl.com/</a:t>
            </a:r>
            <a:r>
              <a:rPr lang="en-US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b="1" u="sng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593C9-9925-4336-B37F-057EF4831DAB}"/>
              </a:ext>
            </a:extLst>
          </p:cNvPr>
          <p:cNvSpPr/>
          <p:nvPr/>
        </p:nvSpPr>
        <p:spPr>
          <a:xfrm flipV="1">
            <a:off x="1621127" y="789965"/>
            <a:ext cx="8753475" cy="868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A88F5-0BC9-4674-8BDE-AE4566949A5F}"/>
              </a:ext>
            </a:extLst>
          </p:cNvPr>
          <p:cNvSpPr txBox="1"/>
          <p:nvPr/>
        </p:nvSpPr>
        <p:spPr>
          <a:xfrm>
            <a:off x="1477437" y="838508"/>
            <a:ext cx="971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Sitios de </a:t>
            </a:r>
            <a:r>
              <a:rPr lang="en-US" sz="4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24/7</a:t>
            </a:r>
          </a:p>
        </p:txBody>
      </p:sp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D936A5EE-5E91-4383-A90C-30A7703DC0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81" b="18532"/>
          <a:stretch/>
        </p:blipFill>
        <p:spPr>
          <a:xfrm>
            <a:off x="3056213" y="1803248"/>
            <a:ext cx="7702506" cy="3113069"/>
          </a:xfrm>
          <a:prstGeom prst="rect">
            <a:avLst/>
          </a:prstGeom>
        </p:spPr>
      </p:pic>
      <p:pic>
        <p:nvPicPr>
          <p:cNvPr id="1028" name="Picture 4" descr="Freenom - A Name for Everyone">
            <a:extLst>
              <a:ext uri="{FF2B5EF4-FFF2-40B4-BE49-F238E27FC236}">
                <a16:creationId xmlns:a16="http://schemas.microsoft.com/office/drawing/2014/main" id="{4A331EB3-B61C-428F-BB2F-DBD70CDB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" y="2472856"/>
            <a:ext cx="5084677" cy="31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0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91284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647984" y="2274838"/>
            <a:ext cx="590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i="0" u="none" strike="noStrike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Wikis</a:t>
            </a: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063" y="1494557"/>
            <a:ext cx="7429876" cy="53634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F16732-74AB-49A5-91A7-DBE7D9A404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83" r="2426" b="7076"/>
          <a:stretch/>
        </p:blipFill>
        <p:spPr>
          <a:xfrm>
            <a:off x="877803" y="3068697"/>
            <a:ext cx="6986366" cy="330260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19F5D3E-DC10-46A5-81E3-113FF24FE139}"/>
              </a:ext>
            </a:extLst>
          </p:cNvPr>
          <p:cNvSpPr txBox="1"/>
          <p:nvPr/>
        </p:nvSpPr>
        <p:spPr>
          <a:xfrm>
            <a:off x="4133850" y="2052568"/>
            <a:ext cx="295038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40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MyELT</a:t>
            </a:r>
            <a:endParaRPr lang="en-US" sz="4000" b="1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rtl="0"/>
            <a:r>
              <a:rPr lang="en-US" sz="40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NG Connect</a:t>
            </a:r>
          </a:p>
          <a:p>
            <a:endParaRPr lang="es-CO" sz="4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48604CA-CB23-4646-97EF-58B2EFC2F4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6F941F7-610D-44B6-BD8D-8D44040E6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3" t="26661" r="11563" b="27923"/>
          <a:stretch/>
        </p:blipFill>
        <p:spPr>
          <a:xfrm>
            <a:off x="1619550" y="4385174"/>
            <a:ext cx="6256840" cy="2044931"/>
          </a:xfrm>
          <a:prstGeom prst="rect">
            <a:avLst/>
          </a:prstGeom>
        </p:spPr>
      </p:pic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538431" y="2458335"/>
            <a:ext cx="616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 Digital Platforms Wiki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062" y="1498563"/>
            <a:ext cx="7429876" cy="5363443"/>
          </a:xfrm>
          <a:prstGeom prst="rect">
            <a:avLst/>
          </a:prstGeom>
        </p:spPr>
      </p:pic>
      <p:pic>
        <p:nvPicPr>
          <p:cNvPr id="9" name="Picture 4" descr="Freenom - A Name for Everyone">
            <a:extLst>
              <a:ext uri="{FF2B5EF4-FFF2-40B4-BE49-F238E27FC236}">
                <a16:creationId xmlns:a16="http://schemas.microsoft.com/office/drawing/2014/main" id="{4DD5B2C1-FEE0-4E56-BF4D-C6395847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2" y="1707139"/>
            <a:ext cx="3839038" cy="23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663092B-F508-44BB-AD74-137043620F1A}"/>
              </a:ext>
            </a:extLst>
          </p:cNvPr>
          <p:cNvSpPr/>
          <p:nvPr/>
        </p:nvSpPr>
        <p:spPr>
          <a:xfrm>
            <a:off x="1619550" y="4461374"/>
            <a:ext cx="1504650" cy="4916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3F1FBB5-3853-427B-A624-747CBDA4A8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538431" y="1924935"/>
            <a:ext cx="616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Infografías</a:t>
            </a:r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</a:t>
            </a:r>
          </a:p>
          <a:p>
            <a:pPr marR="0" rtl="0"/>
            <a:r>
              <a:rPr lang="en-US" sz="7200" b="1" i="0" u="none" strike="noStrike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Videotutoriales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655" y="1362870"/>
            <a:ext cx="7429876" cy="5363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DC03F7-F522-4C70-82A9-3B1C46F3C2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25" t="22157" r="11249" b="13264"/>
          <a:stretch/>
        </p:blipFill>
        <p:spPr>
          <a:xfrm>
            <a:off x="102676" y="3279152"/>
            <a:ext cx="7429876" cy="3819638"/>
          </a:xfrm>
          <a:prstGeom prst="rect">
            <a:avLst/>
          </a:prstGeom>
        </p:spPr>
      </p:pic>
      <p:pic>
        <p:nvPicPr>
          <p:cNvPr id="9" name="Picture 4" descr="Freenom - A Name for Everyone">
            <a:extLst>
              <a:ext uri="{FF2B5EF4-FFF2-40B4-BE49-F238E27FC236}">
                <a16:creationId xmlns:a16="http://schemas.microsoft.com/office/drawing/2014/main" id="{4DD5B2C1-FEE0-4E56-BF4D-C6395847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49" y="1423730"/>
            <a:ext cx="3839038" cy="23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251F6533-AC5B-457C-80D4-68916364ED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668579" y="2506766"/>
            <a:ext cx="395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BACKLOG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75EB-BEF8-4B77-99D7-67FC0C56087E}"/>
              </a:ext>
            </a:extLst>
          </p:cNvPr>
          <p:cNvSpPr txBox="1"/>
          <p:nvPr/>
        </p:nvSpPr>
        <p:spPr>
          <a:xfrm>
            <a:off x="718525" y="2998548"/>
            <a:ext cx="627282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Integraciones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LTI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0D87DCC-E405-4D10-A86C-3B80331857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024" y="2998548"/>
            <a:ext cx="6598793" cy="47635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D1ED25-259B-4215-8ACC-BB98A33F3A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9" t="41075" r="14201" b="21653"/>
          <a:stretch/>
        </p:blipFill>
        <p:spPr>
          <a:xfrm>
            <a:off x="75033" y="3829545"/>
            <a:ext cx="7942084" cy="2018805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329252-6724-438D-82B1-5B9310E37F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7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Atención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81517" y="2140835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96" y="2630953"/>
            <a:ext cx="5448947" cy="3405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629831" y="2490317"/>
            <a:ext cx="611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 NORMAL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75EB-BEF8-4B77-99D7-67FC0C56087E}"/>
              </a:ext>
            </a:extLst>
          </p:cNvPr>
          <p:cNvSpPr txBox="1"/>
          <p:nvPr/>
        </p:nvSpPr>
        <p:spPr>
          <a:xfrm>
            <a:off x="679778" y="2982099"/>
            <a:ext cx="6063275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 de 8:00 a 18:30 horas CST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b="0" i="0" u="none" strike="noStrike" baseline="30000" dirty="0">
              <a:solidFill>
                <a:srgbClr val="000000"/>
              </a:solidFill>
              <a:latin typeface="Geograph Edit Light" panose="020B030303020206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Después</a:t>
            </a:r>
            <a:r>
              <a:rPr lang="en-US" sz="3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las 18:30 hora CST, fines de </a:t>
            </a:r>
            <a:r>
              <a:rPr lang="en-US" sz="3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semana</a:t>
            </a:r>
            <a:r>
              <a:rPr lang="en-US" sz="3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festivos</a:t>
            </a:r>
            <a:endParaRPr lang="en-US" sz="3200" b="1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Servicio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de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guardia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que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monitoriea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incidencias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y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detecta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las de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prioridad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alta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para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su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atención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inmediata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Incidencias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de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prioridad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media y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baja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son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atendidas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al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siguiente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día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hábil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2196D3F-2029-469B-961A-185C66FD32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Prioridades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681" y="1476260"/>
            <a:ext cx="7429876" cy="53634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206CB-0AC5-428E-A6B8-DF5EC20E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87043"/>
              </p:ext>
            </p:extLst>
          </p:nvPr>
        </p:nvGraphicFramePr>
        <p:xfrm>
          <a:off x="355855" y="2694942"/>
          <a:ext cx="7733088" cy="2926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71407">
                  <a:extLst>
                    <a:ext uri="{9D8B030D-6E8A-4147-A177-3AD203B41FA5}">
                      <a16:colId xmlns:a16="http://schemas.microsoft.com/office/drawing/2014/main" val="270548294"/>
                    </a:ext>
                  </a:extLst>
                </a:gridCol>
                <a:gridCol w="2813298">
                  <a:extLst>
                    <a:ext uri="{9D8B030D-6E8A-4147-A177-3AD203B41FA5}">
                      <a16:colId xmlns:a16="http://schemas.microsoft.com/office/drawing/2014/main" val="1478313373"/>
                    </a:ext>
                  </a:extLst>
                </a:gridCol>
                <a:gridCol w="3048383">
                  <a:extLst>
                    <a:ext uri="{9D8B030D-6E8A-4147-A177-3AD203B41FA5}">
                      <a16:colId xmlns:a16="http://schemas.microsoft.com/office/drawing/2014/main" val="1857186201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Prioridad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Estimated Time of Response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Possible Cases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084715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Alta (P1)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Indefinido</a:t>
                      </a:r>
                      <a:r>
                        <a:rPr lang="en-US" sz="2400" dirty="0">
                          <a:effectLst/>
                        </a:rPr>
                        <a:t>*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Gateway error</a:t>
                      </a:r>
                      <a:endParaRPr lang="es-CO" sz="2400" dirty="0">
                        <a:effectLst/>
                      </a:endParaRPr>
                    </a:p>
                    <a:p>
                      <a:r>
                        <a:rPr lang="en-US" sz="2400" dirty="0" err="1">
                          <a:effectLst/>
                        </a:rPr>
                        <a:t>Fallas</a:t>
                      </a:r>
                      <a:r>
                        <a:rPr lang="en-US" sz="2400" dirty="0">
                          <a:effectLst/>
                        </a:rPr>
                        <a:t> del </a:t>
                      </a:r>
                      <a:r>
                        <a:rPr lang="en-US" sz="2400" dirty="0" err="1">
                          <a:effectLst/>
                        </a:rPr>
                        <a:t>sistema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7035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Media (P2)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24 horas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Errores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cuenta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usuario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816009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Media </a:t>
                      </a:r>
                      <a:r>
                        <a:rPr lang="en-US" sz="2400" dirty="0" err="1">
                          <a:effectLst/>
                        </a:rPr>
                        <a:t>baja</a:t>
                      </a:r>
                      <a:r>
                        <a:rPr lang="en-US" sz="2400" dirty="0">
                          <a:effectLst/>
                        </a:rPr>
                        <a:t> (P3)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24 a 48 horas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Eliminación de cursos o cuentas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0381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5BC1E43-50AB-4B6C-9873-B709B59A5561}"/>
              </a:ext>
            </a:extLst>
          </p:cNvPr>
          <p:cNvSpPr txBox="1"/>
          <p:nvPr/>
        </p:nvSpPr>
        <p:spPr>
          <a:xfrm>
            <a:off x="355854" y="5791200"/>
            <a:ext cx="51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incidencia</a:t>
            </a:r>
            <a:endParaRPr lang="es-CO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EDF0129-F926-4074-A378-468F10B4A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A2F991-9295-AD43-8AA2-020B8C86D6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4" y="-1"/>
            <a:ext cx="12188951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54471D-7DD7-F04A-8FE3-2C8CFC975EFC}"/>
              </a:ext>
            </a:extLst>
          </p:cNvPr>
          <p:cNvSpPr txBox="1"/>
          <p:nvPr/>
        </p:nvSpPr>
        <p:spPr>
          <a:xfrm>
            <a:off x="29553" y="2926164"/>
            <a:ext cx="1205767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pc="-150" dirty="0">
                <a:solidFill>
                  <a:srgbClr val="F36B01"/>
                </a:solidFill>
                <a:latin typeface="Tw Cen MT" panose="020B0602020104020603" pitchFamily="34" charset="77"/>
              </a:rPr>
              <a:t>The big dilemma: </a:t>
            </a:r>
            <a:r>
              <a:rPr lang="en-US" sz="5500" b="1" spc="-150" dirty="0">
                <a:solidFill>
                  <a:schemeClr val="bg1"/>
                </a:solidFill>
                <a:latin typeface="Tw Cen MT" panose="020B0602020104020603" pitchFamily="34" charset="77"/>
              </a:rPr>
              <a:t>Sales or Tech Support?</a:t>
            </a:r>
            <a:endParaRPr lang="en-US" sz="55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br>
              <a:rPr lang="en-US" sz="60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</a:br>
            <a:r>
              <a:rPr lang="en-US" sz="44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  <a:t>BY JIMENA LIZALDE, ANGÉLICA SIERRA, </a:t>
            </a:r>
            <a:br>
              <a:rPr lang="en-US" sz="44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</a:br>
            <a:r>
              <a:rPr lang="en-US" sz="44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  <a:t>GÉNESIS ROMERO </a:t>
            </a:r>
            <a:endParaRPr lang="en-ID" sz="1200" spc="600" dirty="0">
              <a:solidFill>
                <a:schemeClr val="bg1"/>
              </a:solidFill>
              <a:latin typeface="Tw Cen MT Condensed" panose="020B0606020104020203" pitchFamily="34" charset="77"/>
            </a:endParaRPr>
          </a:p>
        </p:txBody>
      </p:sp>
      <p:pic>
        <p:nvPicPr>
          <p:cNvPr id="8" name="Picture 7" descr="A picture containing text, black, sign, clipart&#10;&#10;Description automatically generated">
            <a:extLst>
              <a:ext uri="{FF2B5EF4-FFF2-40B4-BE49-F238E27FC236}">
                <a16:creationId xmlns:a16="http://schemas.microsoft.com/office/drawing/2014/main" id="{1800E75A-6C72-1A4E-8823-ED14113A0E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94" y="1620189"/>
            <a:ext cx="2134812" cy="857540"/>
          </a:xfrm>
          <a:prstGeom prst="rect">
            <a:avLst/>
          </a:prstGeom>
        </p:spPr>
      </p:pic>
      <p:sp>
        <p:nvSpPr>
          <p:cNvPr id="10" name="Flowchart: Document 12">
            <a:extLst>
              <a:ext uri="{FF2B5EF4-FFF2-40B4-BE49-F238E27FC236}">
                <a16:creationId xmlns:a16="http://schemas.microsoft.com/office/drawing/2014/main" id="{B411FC69-17A5-9746-8A20-7A55F129B6DF}"/>
              </a:ext>
            </a:extLst>
          </p:cNvPr>
          <p:cNvSpPr/>
          <p:nvPr/>
        </p:nvSpPr>
        <p:spPr>
          <a:xfrm rot="10800000">
            <a:off x="-26504" y="6061586"/>
            <a:ext cx="12218504" cy="8135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561"/>
              <a:gd name="connsiteX1" fmla="*/ 21600 w 21600"/>
              <a:gd name="connsiteY1" fmla="*/ 0 h 20561"/>
              <a:gd name="connsiteX2" fmla="*/ 21600 w 21600"/>
              <a:gd name="connsiteY2" fmla="*/ 17322 h 20561"/>
              <a:gd name="connsiteX3" fmla="*/ 0 w 21600"/>
              <a:gd name="connsiteY3" fmla="*/ 20172 h 20561"/>
              <a:gd name="connsiteX4" fmla="*/ 0 w 21600"/>
              <a:gd name="connsiteY4" fmla="*/ 0 h 20561"/>
              <a:gd name="connsiteX0" fmla="*/ 0 w 21600"/>
              <a:gd name="connsiteY0" fmla="*/ 0 h 22010"/>
              <a:gd name="connsiteX1" fmla="*/ 21600 w 21600"/>
              <a:gd name="connsiteY1" fmla="*/ 0 h 22010"/>
              <a:gd name="connsiteX2" fmla="*/ 21600 w 21600"/>
              <a:gd name="connsiteY2" fmla="*/ 17322 h 22010"/>
              <a:gd name="connsiteX3" fmla="*/ 0 w 21600"/>
              <a:gd name="connsiteY3" fmla="*/ 20172 h 22010"/>
              <a:gd name="connsiteX4" fmla="*/ 0 w 21600"/>
              <a:gd name="connsiteY4" fmla="*/ 0 h 2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01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1070" y="-1089"/>
                  <a:pt x="11104" y="2957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1A178D-2453-4846-A7D2-3E577A1C16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5"/>
          <a:stretch/>
        </p:blipFill>
        <p:spPr>
          <a:xfrm rot="21205651">
            <a:off x="-32211" y="1444391"/>
            <a:ext cx="1706247" cy="17659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81966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Reporte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Incidencias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monitor, screenshot, screen, video&#10;&#10;Description automatically generated">
            <a:extLst>
              <a:ext uri="{FF2B5EF4-FFF2-40B4-BE49-F238E27FC236}">
                <a16:creationId xmlns:a16="http://schemas.microsoft.com/office/drawing/2014/main" id="{AAFFBBC4-21CF-4D30-8515-CD67EC8FC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06" y="1882459"/>
            <a:ext cx="6218310" cy="44888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1962E0-0A06-49DA-9FB2-0EA2B6EAF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92073"/>
              </p:ext>
            </p:extLst>
          </p:nvPr>
        </p:nvGraphicFramePr>
        <p:xfrm>
          <a:off x="228600" y="2516916"/>
          <a:ext cx="7803191" cy="2133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15499">
                  <a:extLst>
                    <a:ext uri="{9D8B030D-6E8A-4147-A177-3AD203B41FA5}">
                      <a16:colId xmlns:a16="http://schemas.microsoft.com/office/drawing/2014/main" val="235418507"/>
                    </a:ext>
                  </a:extLst>
                </a:gridCol>
                <a:gridCol w="1755718">
                  <a:extLst>
                    <a:ext uri="{9D8B030D-6E8A-4147-A177-3AD203B41FA5}">
                      <a16:colId xmlns:a16="http://schemas.microsoft.com/office/drawing/2014/main" val="2809615360"/>
                    </a:ext>
                  </a:extLst>
                </a:gridCol>
                <a:gridCol w="3459935">
                  <a:extLst>
                    <a:ext uri="{9D8B030D-6E8A-4147-A177-3AD203B41FA5}">
                      <a16:colId xmlns:a16="http://schemas.microsoft.com/office/drawing/2014/main" val="2412961158"/>
                    </a:ext>
                  </a:extLst>
                </a:gridCol>
                <a:gridCol w="1172039">
                  <a:extLst>
                    <a:ext uri="{9D8B030D-6E8A-4147-A177-3AD203B41FA5}">
                      <a16:colId xmlns:a16="http://schemas.microsoft.com/office/drawing/2014/main" val="3252369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Prioriddad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Estimated Response Time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Contact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Notify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476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Alta (P1)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Indefinido</a:t>
                      </a:r>
                      <a:r>
                        <a:rPr lang="en-US" sz="2000" dirty="0">
                          <a:effectLst/>
                        </a:rPr>
                        <a:t>*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latam.cengage.com/soporte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CSM, TS, SC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539012"/>
                  </a:ext>
                </a:extLst>
              </a:tr>
              <a:tr h="111984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Media (P2)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24 horas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latam.cengage.com/soporte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209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Media </a:t>
                      </a:r>
                      <a:r>
                        <a:rPr lang="en-US" sz="2000" dirty="0" err="1">
                          <a:effectLst/>
                        </a:rPr>
                        <a:t>baja</a:t>
                      </a:r>
                      <a:r>
                        <a:rPr lang="en-US" sz="2000" dirty="0">
                          <a:effectLst/>
                        </a:rPr>
                        <a:t> (P3)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24 a 48 horas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latam.cengage.com/soporte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 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977000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6F25597-06B9-4338-913E-B636BE7218A5}"/>
              </a:ext>
            </a:extLst>
          </p:cNvPr>
          <p:cNvSpPr txBox="1"/>
          <p:nvPr/>
        </p:nvSpPr>
        <p:spPr>
          <a:xfrm>
            <a:off x="228600" y="4807094"/>
            <a:ext cx="51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incidencia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FC2BB3-3B54-42C4-991D-B3922E938C85}"/>
              </a:ext>
            </a:extLst>
          </p:cNvPr>
          <p:cNvSpPr txBox="1"/>
          <p:nvPr/>
        </p:nvSpPr>
        <p:spPr>
          <a:xfrm>
            <a:off x="228600" y="558165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CSM: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Costumer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Success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Manager</a:t>
            </a:r>
          </a:p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TS: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SC: Sales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7857ED3-ABBD-4555-ADDA-EDF821D88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5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7" y="0"/>
            <a:ext cx="2448554" cy="6842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01D54-D69D-48E3-BC78-7BABF75FE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411" r="22797" b="23885"/>
          <a:stretch/>
        </p:blipFill>
        <p:spPr>
          <a:xfrm>
            <a:off x="2502888" y="-15198"/>
            <a:ext cx="9687129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432049-6F06-464B-86F1-246FEB9BB3B3}"/>
              </a:ext>
            </a:extLst>
          </p:cNvPr>
          <p:cNvSpPr/>
          <p:nvPr/>
        </p:nvSpPr>
        <p:spPr>
          <a:xfrm>
            <a:off x="2128759" y="1003221"/>
            <a:ext cx="1508930" cy="4332621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29229C-3C7B-4386-AF24-CDC47832328E}"/>
              </a:ext>
            </a:extLst>
          </p:cNvPr>
          <p:cNvSpPr/>
          <p:nvPr/>
        </p:nvSpPr>
        <p:spPr>
          <a:xfrm>
            <a:off x="3616582" y="1003220"/>
            <a:ext cx="7813418" cy="433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72B173-5F02-4759-BE81-3498C984BD6A}"/>
              </a:ext>
            </a:extLst>
          </p:cNvPr>
          <p:cNvSpPr/>
          <p:nvPr/>
        </p:nvSpPr>
        <p:spPr>
          <a:xfrm>
            <a:off x="4277140" y="2310345"/>
            <a:ext cx="4423144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62F4A-2C9D-46F8-A509-2E6877FABF2D}"/>
              </a:ext>
            </a:extLst>
          </p:cNvPr>
          <p:cNvSpPr txBox="1"/>
          <p:nvPr/>
        </p:nvSpPr>
        <p:spPr>
          <a:xfrm>
            <a:off x="3320209" y="2486357"/>
            <a:ext cx="6368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big dilemma: Sales or Tech Support?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9FA605A-F30A-4982-ADF5-B1ADA281F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230" y="1038018"/>
            <a:ext cx="2852934" cy="1408179"/>
          </a:xfrm>
          <a:prstGeom prst="rect">
            <a:avLst/>
          </a:prstGeom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7DF1320A-9A46-4D6E-A79F-FB56ABA4DA93}"/>
              </a:ext>
            </a:extLst>
          </p:cNvPr>
          <p:cNvSpPr/>
          <p:nvPr/>
        </p:nvSpPr>
        <p:spPr>
          <a:xfrm>
            <a:off x="11206182" y="1066896"/>
            <a:ext cx="312689" cy="4332621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7002BDCA-0482-4F11-A95F-1AD140D1A3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766" y="3161717"/>
            <a:ext cx="5448947" cy="3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8951" cy="68580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FAACD9-8CD7-4D57-8A4C-E00465F88295}"/>
              </a:ext>
            </a:extLst>
          </p:cNvPr>
          <p:cNvSpPr txBox="1"/>
          <p:nvPr/>
        </p:nvSpPr>
        <p:spPr>
          <a:xfrm>
            <a:off x="1371600" y="1792224"/>
            <a:ext cx="9857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Geograph Regular" panose="020B0503030202060203" pitchFamily="34" charset="0"/>
              </a:rPr>
              <a:t>La profesora Juanita me dice que sus estudiantes están realizando sus tareas pero no se esta marcando su avance en la plataforma. Ya había tenido un caso parecido antes y el equipo de soporte me indico que era debido a que la maestra asigno dos veces la misma actividad. ¿A quién debo enviar el caso de la profesora Juanita? </a:t>
            </a:r>
          </a:p>
          <a:p>
            <a:endParaRPr lang="es-MX" sz="2800" dirty="0">
              <a:solidFill>
                <a:schemeClr val="bg1"/>
              </a:solidFill>
              <a:latin typeface="Geograph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5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BEBA0F-5B61-407D-8993-E13105490290}"/>
              </a:ext>
            </a:extLst>
          </p:cNvPr>
          <p:cNvSpPr txBox="1"/>
          <p:nvPr/>
        </p:nvSpPr>
        <p:spPr>
          <a:xfrm>
            <a:off x="1371600" y="2484721"/>
            <a:ext cx="9857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eograph Regular" panose="020B0503030202060203" pitchFamily="34" charset="0"/>
              </a:rPr>
              <a:t>El profesor Alfonso me envió una captura de pantalla de la plataforma en donde le aparece el error 305. ¿A quien debo enviar el caso del profesor Alfonso? </a:t>
            </a:r>
            <a:endParaRPr lang="es-MX" sz="2800" dirty="0">
              <a:solidFill>
                <a:schemeClr val="bg1"/>
              </a:solidFill>
              <a:latin typeface="Geograph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1C4C7A2-8E8C-43F4-B6D4-55A55A0670F7}"/>
              </a:ext>
            </a:extLst>
          </p:cNvPr>
          <p:cNvSpPr txBox="1"/>
          <p:nvPr/>
        </p:nvSpPr>
        <p:spPr>
          <a:xfrm>
            <a:off x="1508760" y="2587752"/>
            <a:ext cx="9857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eograph Regular" panose="020B0503030202060203" pitchFamily="34" charset="0"/>
              </a:rPr>
              <a:t>La última vez que  visite a la profesora Ana me menciono que ella necesita que los scores aparezcan en una escala del 1 al 7 ya que es como su institución evalúa y que así no le funciona nuestra plataforma …</a:t>
            </a:r>
            <a:endParaRPr lang="es-MX" sz="2800" dirty="0">
              <a:solidFill>
                <a:schemeClr val="bg1"/>
              </a:solidFill>
              <a:latin typeface="Geograph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4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pic>
        <p:nvPicPr>
          <p:cNvPr id="1026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477BE473-4C67-4FE3-9118-29351E6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6" y="-76200"/>
            <a:ext cx="6108988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9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C8977FB-CCAF-FE40-9D6C-D52830ABD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21" name="Flowchart: Document 12">
            <a:extLst>
              <a:ext uri="{FF2B5EF4-FFF2-40B4-BE49-F238E27FC236}">
                <a16:creationId xmlns:a16="http://schemas.microsoft.com/office/drawing/2014/main" id="{7284FC49-EAAE-4F08-B554-A4A049BE61D1}"/>
              </a:ext>
            </a:extLst>
          </p:cNvPr>
          <p:cNvSpPr/>
          <p:nvPr/>
        </p:nvSpPr>
        <p:spPr>
          <a:xfrm rot="16200000">
            <a:off x="-2894891" y="2871724"/>
            <a:ext cx="6858000" cy="1114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561"/>
              <a:gd name="connsiteX1" fmla="*/ 21600 w 21600"/>
              <a:gd name="connsiteY1" fmla="*/ 0 h 20561"/>
              <a:gd name="connsiteX2" fmla="*/ 21600 w 21600"/>
              <a:gd name="connsiteY2" fmla="*/ 17322 h 20561"/>
              <a:gd name="connsiteX3" fmla="*/ 0 w 21600"/>
              <a:gd name="connsiteY3" fmla="*/ 20172 h 20561"/>
              <a:gd name="connsiteX4" fmla="*/ 0 w 21600"/>
              <a:gd name="connsiteY4" fmla="*/ 0 h 20561"/>
              <a:gd name="connsiteX0" fmla="*/ 0 w 21600"/>
              <a:gd name="connsiteY0" fmla="*/ 0 h 22010"/>
              <a:gd name="connsiteX1" fmla="*/ 21600 w 21600"/>
              <a:gd name="connsiteY1" fmla="*/ 0 h 22010"/>
              <a:gd name="connsiteX2" fmla="*/ 21600 w 21600"/>
              <a:gd name="connsiteY2" fmla="*/ 17322 h 22010"/>
              <a:gd name="connsiteX3" fmla="*/ 0 w 21600"/>
              <a:gd name="connsiteY3" fmla="*/ 20172 h 22010"/>
              <a:gd name="connsiteX4" fmla="*/ 0 w 21600"/>
              <a:gd name="connsiteY4" fmla="*/ 0 h 2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01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1070" y="-1089"/>
                  <a:pt x="11104" y="2957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2CAC8-A7F1-EB49-9F33-0AB2766F5875}"/>
              </a:ext>
            </a:extLst>
          </p:cNvPr>
          <p:cNvSpPr txBox="1"/>
          <p:nvPr/>
        </p:nvSpPr>
        <p:spPr>
          <a:xfrm>
            <a:off x="3096848" y="4917722"/>
            <a:ext cx="676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CAM - </a:t>
            </a:r>
            <a:r>
              <a:rPr lang="en-US" sz="8800" b="1" dirty="0">
                <a:solidFill>
                  <a:srgbClr val="F36B0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MAG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5560ADB4-095A-2E4F-B197-819862E3B6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1142B5-B984-4B1E-8262-CB9521180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475" y="1019033"/>
            <a:ext cx="3810000" cy="381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16C374-633C-4F07-9C78-7A9B18AE5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053" y="1116310"/>
            <a:ext cx="3810532" cy="3810532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C47F8500-7D7D-4F86-8E8F-1E33641E0B5A}"/>
              </a:ext>
            </a:extLst>
          </p:cNvPr>
          <p:cNvSpPr txBox="1"/>
          <p:nvPr/>
        </p:nvSpPr>
        <p:spPr>
          <a:xfrm>
            <a:off x="2976669" y="197949"/>
            <a:ext cx="676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GOOD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 </a:t>
            </a:r>
            <a:r>
              <a:rPr lang="en-US" sz="8800" b="1" dirty="0">
                <a:solidFill>
                  <a:srgbClr val="F36B0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2323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35657" y="1761950"/>
            <a:ext cx="414047" cy="3962824"/>
            <a:chOff x="4082758" y="2135403"/>
            <a:chExt cx="414047" cy="3962824"/>
          </a:xfrm>
        </p:grpSpPr>
        <p:sp>
          <p:nvSpPr>
            <p:cNvPr id="7" name="Left Brace 6"/>
            <p:cNvSpPr/>
            <p:nvPr/>
          </p:nvSpPr>
          <p:spPr>
            <a:xfrm>
              <a:off x="4082758" y="2135403"/>
              <a:ext cx="412517" cy="3962824"/>
            </a:xfrm>
            <a:prstGeom prst="leftBrac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4289016" y="4758623"/>
              <a:ext cx="206259" cy="42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290546" y="3482173"/>
              <a:ext cx="206259" cy="42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4985965" y="1252878"/>
            <a:ext cx="6440050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ISBNs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 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29925" y="1278604"/>
            <a:ext cx="1007678" cy="1013460"/>
          </a:xfrm>
          <a:prstGeom prst="ellipse">
            <a:avLst/>
          </a:prstGeom>
          <a:solidFill>
            <a:srgbClr val="89E8BB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569" y="2554997"/>
            <a:ext cx="1007678" cy="1013460"/>
          </a:xfrm>
          <a:prstGeom prst="ellipse">
            <a:avLst/>
          </a:prstGeom>
          <a:solidFill>
            <a:srgbClr val="14466D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569" y="3790581"/>
            <a:ext cx="1007678" cy="1013460"/>
          </a:xfrm>
          <a:prstGeom prst="ellipse">
            <a:avLst/>
          </a:prstGeom>
          <a:solidFill>
            <a:srgbClr val="89E8BB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211" y="5048780"/>
            <a:ext cx="1007678" cy="1013460"/>
          </a:xfrm>
          <a:prstGeom prst="ellipse">
            <a:avLst/>
          </a:prstGeom>
          <a:solidFill>
            <a:srgbClr val="14466D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6BAB48-E751-A443-BFC6-5C2E8D624CB3}"/>
              </a:ext>
            </a:extLst>
          </p:cNvPr>
          <p:cNvSpPr/>
          <p:nvPr/>
        </p:nvSpPr>
        <p:spPr>
          <a:xfrm>
            <a:off x="4985964" y="2524881"/>
            <a:ext cx="6412243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CONSULTAS DE PRODUCTO DIGITAL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103ED2-AABB-8F41-92A6-BA6A6EAAF11B}"/>
              </a:ext>
            </a:extLst>
          </p:cNvPr>
          <p:cNvSpPr/>
          <p:nvPr/>
        </p:nvSpPr>
        <p:spPr>
          <a:xfrm>
            <a:off x="4993212" y="3753166"/>
            <a:ext cx="6412243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CÓDIGOS 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4F3785-1D77-704C-A6AD-EAF8D042531B}"/>
              </a:ext>
            </a:extLst>
          </p:cNvPr>
          <p:cNvSpPr/>
          <p:nvPr/>
        </p:nvSpPr>
        <p:spPr>
          <a:xfrm>
            <a:off x="4985964" y="5012747"/>
            <a:ext cx="6412243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TRIALS 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F7B3CB-FF44-C549-932A-CF60B6CDFA4D}"/>
              </a:ext>
            </a:extLst>
          </p:cNvPr>
          <p:cNvSpPr txBox="1"/>
          <p:nvPr/>
        </p:nvSpPr>
        <p:spPr>
          <a:xfrm>
            <a:off x="210908" y="3171548"/>
            <a:ext cx="2785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Soporte digital </a:t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</a:br>
            <a:r>
              <a:rPr lang="en-US" sz="3200" b="1" dirty="0">
                <a:solidFill>
                  <a:srgbClr val="F36B0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Sales Support</a:t>
            </a:r>
          </a:p>
        </p:txBody>
      </p:sp>
      <p:pic>
        <p:nvPicPr>
          <p:cNvPr id="60" name="Picture 59" descr="Logo&#10;&#10;Description automatically generated with low confidence">
            <a:extLst>
              <a:ext uri="{FF2B5EF4-FFF2-40B4-BE49-F238E27FC236}">
                <a16:creationId xmlns:a16="http://schemas.microsoft.com/office/drawing/2014/main" id="{EF9E8439-8786-D446-A67B-3704AA222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pic>
        <p:nvPicPr>
          <p:cNvPr id="3" name="Gráfico 2" descr="Código de barras">
            <a:extLst>
              <a:ext uri="{FF2B5EF4-FFF2-40B4-BE49-F238E27FC236}">
                <a16:creationId xmlns:a16="http://schemas.microsoft.com/office/drawing/2014/main" id="{053500C0-6421-4A0E-829F-8419D926C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389" y="1464967"/>
            <a:ext cx="593966" cy="593966"/>
          </a:xfrm>
          <a:prstGeom prst="rect">
            <a:avLst/>
          </a:prstGeom>
        </p:spPr>
      </p:pic>
      <p:pic>
        <p:nvPicPr>
          <p:cNvPr id="5" name="Gráfico 4" descr="Persona confundida">
            <a:extLst>
              <a:ext uri="{FF2B5EF4-FFF2-40B4-BE49-F238E27FC236}">
                <a16:creationId xmlns:a16="http://schemas.microsoft.com/office/drawing/2014/main" id="{EE42E2F8-BE3F-4FBF-A61C-7FE9A41C4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9462" y="2877324"/>
            <a:ext cx="633557" cy="633557"/>
          </a:xfrm>
          <a:prstGeom prst="rect">
            <a:avLst/>
          </a:prstGeom>
        </p:spPr>
      </p:pic>
      <p:pic>
        <p:nvPicPr>
          <p:cNvPr id="8" name="Gráfico 7" descr="Ayuda">
            <a:extLst>
              <a:ext uri="{FF2B5EF4-FFF2-40B4-BE49-F238E27FC236}">
                <a16:creationId xmlns:a16="http://schemas.microsoft.com/office/drawing/2014/main" id="{7FEC97D0-7DB2-4D14-936D-5F47C6C3B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3725" y="2614391"/>
            <a:ext cx="371901" cy="371901"/>
          </a:xfrm>
          <a:prstGeom prst="rect">
            <a:avLst/>
          </a:prstGeom>
        </p:spPr>
      </p:pic>
      <p:pic>
        <p:nvPicPr>
          <p:cNvPr id="10" name="Gráfico 9" descr="Libro abierto">
            <a:extLst>
              <a:ext uri="{FF2B5EF4-FFF2-40B4-BE49-F238E27FC236}">
                <a16:creationId xmlns:a16="http://schemas.microsoft.com/office/drawing/2014/main" id="{0252E98D-5319-4E62-95A6-E57FAD124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90401" y="3936040"/>
            <a:ext cx="635225" cy="635225"/>
          </a:xfrm>
          <a:prstGeom prst="rect">
            <a:avLst/>
          </a:prstGeom>
        </p:spPr>
      </p:pic>
      <p:pic>
        <p:nvPicPr>
          <p:cNvPr id="12" name="Gráfico 11" descr="Monitor">
            <a:extLst>
              <a:ext uri="{FF2B5EF4-FFF2-40B4-BE49-F238E27FC236}">
                <a16:creationId xmlns:a16="http://schemas.microsoft.com/office/drawing/2014/main" id="{A5497EA0-E468-4CC2-989B-E6D82B5947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6604" y="5253037"/>
            <a:ext cx="652718" cy="652718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1CBADC58-3EB4-4895-8495-84D9DAD3FC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7494" y="2400631"/>
            <a:ext cx="1073003" cy="107300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938FC98A-607A-4A0C-B23A-1F70F44A7E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3930" y="3568457"/>
            <a:ext cx="1073003" cy="1073003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0EB17E33-8CB6-4A6B-85F3-865FB551B4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679" y="4924210"/>
            <a:ext cx="1073003" cy="1073003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A9A0646-1E1E-42A9-B16C-3E21ED23BD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7422" y="2400630"/>
            <a:ext cx="1073003" cy="1073003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28216F7F-A64B-4306-A29C-4453F6B341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9833" y="3565390"/>
            <a:ext cx="1073003" cy="1073003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BDF7FB41-333C-4921-B862-ADEC0AA220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3331" y="4917610"/>
            <a:ext cx="1073003" cy="1073003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06025E02-2921-4D7D-8A9A-338DD1437E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4830" y="1136634"/>
            <a:ext cx="1073003" cy="10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008DB2-E3E2-8445-B593-B62F2A9CC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FB8409E5-B7FF-834A-819B-D7ABBD85A3F8}"/>
              </a:ext>
            </a:extLst>
          </p:cNvPr>
          <p:cNvSpPr txBox="1"/>
          <p:nvPr/>
        </p:nvSpPr>
        <p:spPr>
          <a:xfrm>
            <a:off x="-305197" y="3262509"/>
            <a:ext cx="71828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b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  <a:t>Angélica Sierra </a:t>
            </a:r>
            <a:b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mariaangelica.sierra@cengage.com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Graphic 3" descr="Email outline">
            <a:extLst>
              <a:ext uri="{FF2B5EF4-FFF2-40B4-BE49-F238E27FC236}">
                <a16:creationId xmlns:a16="http://schemas.microsoft.com/office/drawing/2014/main" id="{E3BB0D80-C6DA-F34A-AFED-AFAC2599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1308" y="572647"/>
            <a:ext cx="1566333" cy="1566333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20500030-022E-B344-B88F-80D051872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81BA65A-4266-488F-923F-F39FF1AB6A10}"/>
              </a:ext>
            </a:extLst>
          </p:cNvPr>
          <p:cNvSpPr txBox="1"/>
          <p:nvPr/>
        </p:nvSpPr>
        <p:spPr>
          <a:xfrm>
            <a:off x="5552450" y="3835448"/>
            <a:ext cx="71828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3600" b="1" spc="600" dirty="0" err="1">
                <a:solidFill>
                  <a:schemeClr val="bg1"/>
                </a:solidFill>
                <a:latin typeface="Tw Cen MT" panose="020B0602020104020603" pitchFamily="34" charset="77"/>
              </a:rPr>
              <a:t>Génesis</a:t>
            </a:r>
            <a: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  <a:t> Romero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genesis.romero@cengage.com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30315C4-2093-4E02-B0EB-FCD5281816B5}"/>
              </a:ext>
            </a:extLst>
          </p:cNvPr>
          <p:cNvSpPr txBox="1"/>
          <p:nvPr/>
        </p:nvSpPr>
        <p:spPr>
          <a:xfrm>
            <a:off x="2654662" y="2172099"/>
            <a:ext cx="7182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1"/>
                </a:solidFill>
                <a:latin typeface="Tw Cen MT" panose="020B0602020104020603" pitchFamily="34" charset="77"/>
              </a:rPr>
              <a:t>E-MAIL CONTACT</a:t>
            </a:r>
          </a:p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869F533-F5A4-4A7C-8181-BA06A7655B5E}"/>
              </a:ext>
            </a:extLst>
          </p:cNvPr>
          <p:cNvSpPr txBox="1"/>
          <p:nvPr/>
        </p:nvSpPr>
        <p:spPr>
          <a:xfrm>
            <a:off x="2590420" y="2008577"/>
            <a:ext cx="718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  <a:t>Jimena </a:t>
            </a:r>
            <a:r>
              <a:rPr lang="en-US" sz="3600" b="1" spc="600" dirty="0" err="1">
                <a:solidFill>
                  <a:schemeClr val="bg1"/>
                </a:solidFill>
                <a:latin typeface="Tw Cen MT" panose="020B0602020104020603" pitchFamily="34" charset="77"/>
              </a:rPr>
              <a:t>Lizalde</a:t>
            </a:r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mariajimena.lizalde@cengage.com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68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id="{62C0EF9F-C588-2B43-A94B-A7069687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E4F82-6DC4-9E40-9F88-ABEAB6B01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14" y="2264462"/>
            <a:ext cx="3175572" cy="1232623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CA3E95-5FF8-3846-B159-D42AEB0AAF97}"/>
              </a:ext>
            </a:extLst>
          </p:cNvPr>
          <p:cNvSpPr/>
          <p:nvPr/>
        </p:nvSpPr>
        <p:spPr>
          <a:xfrm>
            <a:off x="2781802" y="4068801"/>
            <a:ext cx="6628395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spc="300">
                <a:solidFill>
                  <a:schemeClr val="bg1"/>
                </a:solidFill>
                <a:latin typeface="Tw Cen MT" panose="020B0602020104020603" pitchFamily="34" charset="77"/>
              </a:rPr>
              <a:t>BRINGING THE WORLD TO THE CLASSROOM AND THE CLASSROOM TO LIFE</a:t>
            </a:r>
            <a:endParaRPr lang="en-MX" sz="2000" spc="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CA465-561B-7343-B596-315D53B7A819}"/>
              </a:ext>
            </a:extLst>
          </p:cNvPr>
          <p:cNvSpPr/>
          <p:nvPr/>
        </p:nvSpPr>
        <p:spPr>
          <a:xfrm>
            <a:off x="0" y="6722532"/>
            <a:ext cx="12192000" cy="135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0141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7" y="0"/>
            <a:ext cx="2448554" cy="6842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01D54-D69D-48E3-BC78-7BABF75FE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411" r="22797" b="23885"/>
          <a:stretch/>
        </p:blipFill>
        <p:spPr>
          <a:xfrm>
            <a:off x="2502888" y="-15198"/>
            <a:ext cx="9687129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432049-6F06-464B-86F1-246FEB9BB3B3}"/>
              </a:ext>
            </a:extLst>
          </p:cNvPr>
          <p:cNvSpPr/>
          <p:nvPr/>
        </p:nvSpPr>
        <p:spPr>
          <a:xfrm>
            <a:off x="2128759" y="1003221"/>
            <a:ext cx="1508930" cy="4332621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29229C-3C7B-4386-AF24-CDC47832328E}"/>
              </a:ext>
            </a:extLst>
          </p:cNvPr>
          <p:cNvSpPr/>
          <p:nvPr/>
        </p:nvSpPr>
        <p:spPr>
          <a:xfrm>
            <a:off x="3616582" y="1003220"/>
            <a:ext cx="7813418" cy="433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2FE986-B764-420D-9571-46E299C2FAF7}"/>
              </a:ext>
            </a:extLst>
          </p:cNvPr>
          <p:cNvSpPr/>
          <p:nvPr/>
        </p:nvSpPr>
        <p:spPr>
          <a:xfrm>
            <a:off x="10992504" y="981557"/>
            <a:ext cx="479960" cy="4332621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2343F2C-0EF4-464B-9202-0ADF39758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" t="15833" r="96234" b="39920"/>
          <a:stretch/>
        </p:blipFill>
        <p:spPr>
          <a:xfrm>
            <a:off x="10992504" y="1003221"/>
            <a:ext cx="454772" cy="42917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72B173-5F02-4759-BE81-3498C984BD6A}"/>
              </a:ext>
            </a:extLst>
          </p:cNvPr>
          <p:cNvSpPr/>
          <p:nvPr/>
        </p:nvSpPr>
        <p:spPr>
          <a:xfrm>
            <a:off x="4277140" y="2310345"/>
            <a:ext cx="4423144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62F4A-2C9D-46F8-A509-2E6877FABF2D}"/>
              </a:ext>
            </a:extLst>
          </p:cNvPr>
          <p:cNvSpPr txBox="1"/>
          <p:nvPr/>
        </p:nvSpPr>
        <p:spPr>
          <a:xfrm>
            <a:off x="3320209" y="2486357"/>
            <a:ext cx="6368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Incidencias</a:t>
            </a: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Temporada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9FA605A-F30A-4982-ADF5-B1ADA281F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230" y="1038018"/>
            <a:ext cx="2852934" cy="1408179"/>
          </a:xfrm>
          <a:prstGeom prst="rect">
            <a:avLst/>
          </a:prstGeom>
        </p:spPr>
      </p:pic>
      <p:pic>
        <p:nvPicPr>
          <p:cNvPr id="13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7002BDCA-0482-4F11-A95F-1AD140D1A3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766" y="3161717"/>
            <a:ext cx="5448947" cy="3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650333"/>
              </p:ext>
            </p:extLst>
          </p:nvPr>
        </p:nvGraphicFramePr>
        <p:xfrm>
          <a:off x="697154" y="927388"/>
          <a:ext cx="6840842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Consultas excesivas a los </a:t>
                      </a:r>
                      <a:r>
                        <a:rPr lang="es-MX" sz="2800" dirty="0" err="1"/>
                        <a:t>LCs</a:t>
                      </a:r>
                      <a:r>
                        <a:rPr lang="es-MX" sz="2800" dirty="0"/>
                        <a:t> (coordinadores, maestros, alumnos, padres de familia)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4 o 5 reuniones en forma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10 o más consultas informales 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24697"/>
              </p:ext>
            </p:extLst>
          </p:nvPr>
        </p:nvGraphicFramePr>
        <p:xfrm>
          <a:off x="697154" y="386574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Sitios de soporte 24/7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Infografías para incidencias mas frecuentes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Canal universal para reporte de incidencias: </a:t>
                      </a:r>
                      <a:r>
                        <a:rPr lang="es-ES" sz="2400" dirty="0">
                          <a:latin typeface="Geograph Light" panose="020B0303030202060203" pitchFamily="34" charset="0"/>
                          <a:hlinkClick r:id="rId6"/>
                        </a:rPr>
                        <a:t>solicitudes.digitales@cengage.com</a:t>
                      </a: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 o ticket vía </a:t>
                      </a:r>
                      <a:r>
                        <a:rPr lang="es-ES" sz="2400" dirty="0">
                          <a:latin typeface="Geograph Light" panose="020B0303030202060203" pitchFamily="34" charset="0"/>
                          <a:hlinkClick r:id="rId7"/>
                        </a:rPr>
                        <a:t>https://latam.cengage.com/soporte-plataforma</a:t>
                      </a: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DB7A559A-D646-40F1-810C-755BBC3E5A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3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433181"/>
              </p:ext>
            </p:extLst>
          </p:nvPr>
        </p:nvGraphicFramePr>
        <p:xfrm>
          <a:off x="697154" y="927388"/>
          <a:ext cx="6840842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 err="1"/>
                        <a:t>Errores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con</a:t>
                      </a:r>
                      <a:r>
                        <a:rPr lang="pt-BR" sz="2800" dirty="0"/>
                        <a:t> códigos (</a:t>
                      </a:r>
                      <a:r>
                        <a:rPr lang="pt-BR" sz="2800" dirty="0" err="1"/>
                        <a:t>libros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sin</a:t>
                      </a:r>
                      <a:r>
                        <a:rPr lang="pt-BR" sz="2800" dirty="0"/>
                        <a:t> códigos, códigos utilizados, códigos inválidos, etiquetas </a:t>
                      </a:r>
                      <a:r>
                        <a:rPr lang="pt-BR" sz="2800" dirty="0" err="1"/>
                        <a:t>dañadas</a:t>
                      </a:r>
                      <a:r>
                        <a:rPr lang="pt-BR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88468"/>
              </p:ext>
            </p:extLst>
          </p:nvPr>
        </p:nvGraphicFramePr>
        <p:xfrm>
          <a:off x="697154" y="3320371"/>
          <a:ext cx="6840842" cy="30509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54802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502905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s-ES" sz="1600" dirty="0">
                          <a:latin typeface="Geograph Light" panose="020B0303030202060203" pitchFamily="34" charset="0"/>
                        </a:rPr>
                        <a:t>Cuando el error es de origen se requiere 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ISBN: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Title: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Foto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de la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página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legal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en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donde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aparece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el Copyright)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Foto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del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código</a:t>
                      </a:r>
                      <a:endParaRPr lang="en-US" sz="1600" dirty="0">
                        <a:latin typeface="Geograph Light" panose="020B0303030202060203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Problema</a:t>
                      </a:r>
                      <a:endParaRPr lang="en-US" sz="1600" dirty="0">
                        <a:latin typeface="Geograph Light" panose="020B0303030202060203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Timing (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cuando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el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usuario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report el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problema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)</a:t>
                      </a:r>
                      <a:br>
                        <a:rPr lang="en-US" sz="1600" dirty="0">
                          <a:latin typeface="Geograph Light" panose="020B0303030202060203" pitchFamily="34" charset="0"/>
                        </a:rPr>
                      </a:br>
                      <a:endParaRPr lang="es-ES" sz="1600" dirty="0">
                        <a:latin typeface="Geograph Light" panose="020B0303030202060203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latin typeface="Geograph Light" panose="020B0303030202060203" pitchFamily="34" charset="0"/>
                        </a:rPr>
                        <a:t> Revisión de procesos locales con Customer Service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149D0FE2-2229-4E03-912D-ACD2A3895E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398181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7D18F191-9900-4EA1-B665-29572EB07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42015"/>
            <a:ext cx="12188951" cy="398181"/>
          </a:xfrm>
          <a:prstGeom prst="rect">
            <a:avLst/>
          </a:prstGeom>
        </p:spPr>
      </p:pic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239641D2-55DC-4787-9D7F-FC12A1B3C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22106" r="66016" b="36824"/>
          <a:stretch/>
        </p:blipFill>
        <p:spPr bwMode="auto">
          <a:xfrm>
            <a:off x="7537996" y="2273192"/>
            <a:ext cx="4454959" cy="37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A9BDC1-4A05-4B24-8C02-AA3509BB9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0" t="86494" r="63925" b="7077"/>
          <a:stretch/>
        </p:blipFill>
        <p:spPr bwMode="auto">
          <a:xfrm>
            <a:off x="8027940" y="4164588"/>
            <a:ext cx="3795252" cy="10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63070"/>
              </p:ext>
            </p:extLst>
          </p:nvPr>
        </p:nvGraphicFramePr>
        <p:xfrm>
          <a:off x="697154" y="927388"/>
          <a:ext cx="684084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Las capacitaciones actuales no son funcionales de forma online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31508"/>
              </p:ext>
            </p:extLst>
          </p:nvPr>
        </p:nvGraphicFramePr>
        <p:xfrm>
          <a:off x="697154" y="386574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Estamos llevando a cabo una nueva jornada y estructura de capacitación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774ECB6B-EB28-4D8E-A420-CA4ED0397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70053"/>
              </p:ext>
            </p:extLst>
          </p:nvPr>
        </p:nvGraphicFramePr>
        <p:xfrm>
          <a:off x="697154" y="927388"/>
          <a:ext cx="684084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Equivocación  de soporte al cargar programas en </a:t>
                      </a:r>
                      <a:r>
                        <a:rPr lang="es-MX" sz="2800" dirty="0" err="1"/>
                        <a:t>Avallain</a:t>
                      </a:r>
                      <a:r>
                        <a:rPr lang="es-MX" sz="2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09692"/>
              </p:ext>
            </p:extLst>
          </p:nvPr>
        </p:nvGraphicFramePr>
        <p:xfrm>
          <a:off x="697154" y="386574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Revisión de formatos y procesos para evitar en la medida de lo posible errores humanos.</a:t>
                      </a:r>
                      <a:endParaRPr lang="es-ES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C16D42F9-B72A-44FD-99AB-2F311A9013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096666"/>
              </p:ext>
            </p:extLst>
          </p:nvPr>
        </p:nvGraphicFramePr>
        <p:xfrm>
          <a:off x="697154" y="927388"/>
          <a:ext cx="684084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Demos del Online </a:t>
                      </a:r>
                      <a:r>
                        <a:rPr lang="es-MX" sz="2800" dirty="0" err="1"/>
                        <a:t>Practice</a:t>
                      </a:r>
                      <a:r>
                        <a:rPr lang="es-MX" sz="2800" dirty="0"/>
                        <a:t> no son funcionales para la promoción.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04398"/>
              </p:ext>
            </p:extLst>
          </p:nvPr>
        </p:nvGraphicFramePr>
        <p:xfrm>
          <a:off x="697154" y="386574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Actualización de los demos ya existentes con la visibilidad de </a:t>
                      </a:r>
                      <a:r>
                        <a:rPr lang="es-MX" sz="2800" dirty="0" err="1">
                          <a:latin typeface="Geograph Light" panose="020B0303030202060203" pitchFamily="34" charset="0"/>
                        </a:rPr>
                        <a:t>ebooks</a:t>
                      </a: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8511BD02-9C97-4D0B-BE07-3B08BFBDE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026990"/>
              </p:ext>
            </p:extLst>
          </p:nvPr>
        </p:nvGraphicFramePr>
        <p:xfrm>
          <a:off x="697154" y="927388"/>
          <a:ext cx="6840842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Problemas de instalación de </a:t>
                      </a:r>
                      <a:r>
                        <a:rPr lang="es-MX" sz="2800" dirty="0" err="1"/>
                        <a:t>CPTs</a:t>
                      </a:r>
                      <a:r>
                        <a:rPr lang="es-MX" sz="2800" dirty="0"/>
                        <a:t> en MAC Catalina+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No es posible la instalación de </a:t>
                      </a:r>
                      <a:r>
                        <a:rPr lang="es-MX" sz="2800" dirty="0" err="1"/>
                        <a:t>ExamView</a:t>
                      </a:r>
                      <a:r>
                        <a:rPr lang="es-MX" sz="2800" dirty="0"/>
                        <a:t> en MAC Catalina+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44724"/>
              </p:ext>
            </p:extLst>
          </p:nvPr>
        </p:nvGraphicFramePr>
        <p:xfrm>
          <a:off x="697154" y="386574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CPT online en Online </a:t>
                      </a:r>
                      <a:r>
                        <a:rPr lang="es-MX" sz="2800" dirty="0" err="1">
                          <a:latin typeface="Geograph Light" panose="020B0303030202060203" pitchFamily="34" charset="0"/>
                        </a:rPr>
                        <a:t>Practice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CPT offline (descargable e instalable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Evaluaciones – Mayo 2022 en OLP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5B3DF665-1868-4C3B-B717-7D35C0365A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2364"/>
      </p:ext>
    </p:extLst>
  </p:cSld>
  <p:clrMapOvr>
    <a:masterClrMapping/>
  </p:clrMapOvr>
</p:sld>
</file>

<file path=ppt/theme/theme1.xml><?xml version="1.0" encoding="utf-8"?>
<a:theme xmlns:a="http://schemas.openxmlformats.org/drawingml/2006/main" name="TOP_RIGHT_ANG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Sales Meeting MEX-CACE 2022">
  <a:themeElements>
    <a:clrScheme name="Custom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A5A5A5"/>
      </a:accent3>
      <a:accent4>
        <a:srgbClr val="FFC000"/>
      </a:accent4>
      <a:accent5>
        <a:srgbClr val="7F7F7F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_x003a_ xmlns="6809078d-7505-4fe0-a926-256a9cc7c4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F34018C68AF4586228B862C9AD767" ma:contentTypeVersion="15" ma:contentTypeDescription="Create a new document." ma:contentTypeScope="" ma:versionID="470c96ba77951e5a5a462e426b236914">
  <xsd:schema xmlns:xsd="http://www.w3.org/2001/XMLSchema" xmlns:xs="http://www.w3.org/2001/XMLSchema" xmlns:p="http://schemas.microsoft.com/office/2006/metadata/properties" xmlns:ns2="6809078d-7505-4fe0-a926-256a9cc7c47e" xmlns:ns3="48c43aff-c665-46a9-bad6-b280141681d7" targetNamespace="http://schemas.microsoft.com/office/2006/metadata/properties" ma:root="true" ma:fieldsID="e30dbdbe50d517152c0c22a090a466e2" ns2:_="" ns3:_="">
    <xsd:import namespace="6809078d-7505-4fe0-a926-256a9cc7c47e"/>
    <xsd:import namespace="48c43aff-c665-46a9-bad6-b280141681d7"/>
    <xsd:element name="properties">
      <xsd:complexType>
        <xsd:sequence>
          <xsd:element name="documentManagement">
            <xsd:complexType>
              <xsd:all>
                <xsd:element ref="ns2:NOTES_x003a_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9078d-7505-4fe0-a926-256a9cc7c47e" elementFormDefault="qualified">
    <xsd:import namespace="http://schemas.microsoft.com/office/2006/documentManagement/types"/>
    <xsd:import namespace="http://schemas.microsoft.com/office/infopath/2007/PartnerControls"/>
    <xsd:element name="NOTES_x003a_" ma:index="1" nillable="true" ma:displayName="NOTES:" ma:description="use this column to add an explanation or notes regarding approved images" ma:internalName="NOTES_x003a_">
      <xsd:simpleType>
        <xsd:restriction base="dms:Note">
          <xsd:maxLength value="255"/>
        </xsd:restriction>
      </xsd:simpleType>
    </xsd:element>
    <xsd:element name="MediaServiceMetadata" ma:index="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43aff-c665-46a9-bad6-b280141681d7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65243-28F7-4932-BBEF-9614BD9014C1}">
  <ds:schemaRefs>
    <ds:schemaRef ds:uri="http://schemas.microsoft.com/office/2006/metadata/properties"/>
    <ds:schemaRef ds:uri="48c43aff-c665-46a9-bad6-b280141681d7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6809078d-7505-4fe0-a926-256a9cc7c4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24BBF5-2DCD-465D-9170-416F9DB3E7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31496-9CAD-4F94-8FD6-2578B7716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9078d-7505-4fe0-a926-256a9cc7c47e"/>
    <ds:schemaRef ds:uri="48c43aff-c665-46a9-bad6-b28014168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61118</TotalTime>
  <Words>861</Words>
  <Application>Microsoft Macintosh PowerPoint</Application>
  <PresentationFormat>Panorámica</PresentationFormat>
  <Paragraphs>168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Geograph Edit Light</vt:lpstr>
      <vt:lpstr>Geograph Light</vt:lpstr>
      <vt:lpstr>Geograph Regular</vt:lpstr>
      <vt:lpstr>Open Sans</vt:lpstr>
      <vt:lpstr>Tw Cen MT</vt:lpstr>
      <vt:lpstr>Tw Cen MT Condensed</vt:lpstr>
      <vt:lpstr>Wingdings</vt:lpstr>
      <vt:lpstr>TOP_RIGHT_ANGLE</vt:lpstr>
      <vt:lpstr>Template Sales Meeting MEX-CACE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Frezza, Chris E</dc:creator>
  <cp:lastModifiedBy>Paez, Lourdes</cp:lastModifiedBy>
  <cp:revision>2111</cp:revision>
  <cp:lastPrinted>2019-11-11T14:09:40Z</cp:lastPrinted>
  <dcterms:created xsi:type="dcterms:W3CDTF">2017-12-12T19:23:31Z</dcterms:created>
  <dcterms:modified xsi:type="dcterms:W3CDTF">2022-01-21T03:06:17Z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0x01010060CF34018C68AF4586228B862C9AD767</vt:lpwstr>
  </property>
</Properties>
</file>